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3" r:id="rId1"/>
  </p:sldMasterIdLst>
  <p:handoutMasterIdLst>
    <p:handoutMasterId r:id="rId20"/>
  </p:handoutMasterIdLst>
  <p:sldIdLst>
    <p:sldId id="299" r:id="rId2"/>
    <p:sldId id="361" r:id="rId3"/>
    <p:sldId id="465" r:id="rId4"/>
    <p:sldId id="475" r:id="rId5"/>
    <p:sldId id="456" r:id="rId6"/>
    <p:sldId id="368" r:id="rId7"/>
    <p:sldId id="365" r:id="rId8"/>
    <p:sldId id="364" r:id="rId9"/>
    <p:sldId id="437" r:id="rId10"/>
    <p:sldId id="488" r:id="rId11"/>
    <p:sldId id="486" r:id="rId12"/>
    <p:sldId id="367" r:id="rId13"/>
    <p:sldId id="489" r:id="rId14"/>
    <p:sldId id="464" r:id="rId15"/>
    <p:sldId id="458" r:id="rId16"/>
    <p:sldId id="474" r:id="rId17"/>
    <p:sldId id="476" r:id="rId18"/>
    <p:sldId id="491" r:id="rId19"/>
  </p:sldIdLst>
  <p:sldSz cx="10058400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613"/>
    <a:srgbClr val="0000E6"/>
    <a:srgbClr val="FFFF00"/>
    <a:srgbClr val="FF0000"/>
    <a:srgbClr val="ADCBB3"/>
    <a:srgbClr val="C6BDB2"/>
    <a:srgbClr val="0044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390" autoAdjust="0"/>
    <p:restoredTop sz="95283" autoAdjust="0"/>
  </p:normalViewPr>
  <p:slideViewPr>
    <p:cSldViewPr snapToGrid="0">
      <p:cViewPr varScale="1">
        <p:scale>
          <a:sx n="78" d="100"/>
          <a:sy n="78" d="100"/>
        </p:scale>
        <p:origin x="1109" y="72"/>
      </p:cViewPr>
      <p:guideLst>
        <p:guide orient="horz" pos="2160"/>
        <p:guide pos="31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945EC2C-7DC7-427C-B15B-8A46B61E9907}" type="doc">
      <dgm:prSet loTypeId="urn:microsoft.com/office/officeart/2005/8/layout/cycle2" loCatId="cycle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E872592A-7230-4834-A017-8DB2A8EB2021}">
      <dgm:prSet phldrT="[Text]"/>
      <dgm:spPr/>
      <dgm:t>
        <a:bodyPr/>
        <a:lstStyle/>
        <a:p>
          <a:r>
            <a:rPr lang="en-US" b="1" dirty="0"/>
            <a:t>EB Knowledge and Understanding</a:t>
          </a:r>
        </a:p>
      </dgm:t>
    </dgm:pt>
    <dgm:pt modelId="{A5D757B4-1B68-4BE8-A96F-14983C8BFD43}" type="parTrans" cxnId="{02391612-6452-4670-B4AE-20C52CCD910F}">
      <dgm:prSet/>
      <dgm:spPr/>
      <dgm:t>
        <a:bodyPr/>
        <a:lstStyle/>
        <a:p>
          <a:endParaRPr lang="en-US"/>
        </a:p>
      </dgm:t>
    </dgm:pt>
    <dgm:pt modelId="{424AF9DD-F9DD-4792-AB0E-C7C5981CD99B}" type="sibTrans" cxnId="{02391612-6452-4670-B4AE-20C52CCD910F}">
      <dgm:prSet/>
      <dgm:spPr/>
      <dgm:t>
        <a:bodyPr/>
        <a:lstStyle/>
        <a:p>
          <a:endParaRPr lang="en-US" dirty="0"/>
        </a:p>
      </dgm:t>
    </dgm:pt>
    <dgm:pt modelId="{48F47082-51AE-4263-AC4B-D646F6C6DFF6}">
      <dgm:prSet phldrT="[Text]"/>
      <dgm:spPr/>
      <dgm:t>
        <a:bodyPr/>
        <a:lstStyle/>
        <a:p>
          <a:r>
            <a:rPr lang="en-US" b="1" dirty="0"/>
            <a:t>Demonstrating Effective Leadership</a:t>
          </a:r>
        </a:p>
      </dgm:t>
    </dgm:pt>
    <dgm:pt modelId="{15435002-03E1-4598-88E3-8D7E450266B2}" type="parTrans" cxnId="{03100DBF-E53D-45DA-85FA-AEC4A2A739E6}">
      <dgm:prSet/>
      <dgm:spPr/>
      <dgm:t>
        <a:bodyPr/>
        <a:lstStyle/>
        <a:p>
          <a:endParaRPr lang="en-US"/>
        </a:p>
      </dgm:t>
    </dgm:pt>
    <dgm:pt modelId="{13CA0B89-D1A6-4B47-AF1F-0F1ECB898778}" type="sibTrans" cxnId="{03100DBF-E53D-45DA-85FA-AEC4A2A739E6}">
      <dgm:prSet/>
      <dgm:spPr/>
      <dgm:t>
        <a:bodyPr/>
        <a:lstStyle/>
        <a:p>
          <a:endParaRPr lang="en-US" dirty="0"/>
        </a:p>
      </dgm:t>
    </dgm:pt>
    <dgm:pt modelId="{DDEE9BEA-21E6-4293-AB11-A24CDA55F972}">
      <dgm:prSet phldrT="[Text]"/>
      <dgm:spPr/>
      <dgm:t>
        <a:bodyPr/>
        <a:lstStyle/>
        <a:p>
          <a:r>
            <a:rPr lang="en-US" b="1" dirty="0"/>
            <a:t>Organizational Culture and Assessment</a:t>
          </a:r>
        </a:p>
      </dgm:t>
    </dgm:pt>
    <dgm:pt modelId="{416941AA-CC41-4381-860D-AA0A643731B3}" type="parTrans" cxnId="{F80CB2B2-EF0D-4BF0-A10E-CCF690FD2292}">
      <dgm:prSet/>
      <dgm:spPr/>
      <dgm:t>
        <a:bodyPr/>
        <a:lstStyle/>
        <a:p>
          <a:endParaRPr lang="en-US"/>
        </a:p>
      </dgm:t>
    </dgm:pt>
    <dgm:pt modelId="{9B44FE9A-342C-4BF3-886E-150ECCD07526}" type="sibTrans" cxnId="{F80CB2B2-EF0D-4BF0-A10E-CCF690FD2292}">
      <dgm:prSet/>
      <dgm:spPr/>
      <dgm:t>
        <a:bodyPr/>
        <a:lstStyle/>
        <a:p>
          <a:endParaRPr lang="en-US" dirty="0"/>
        </a:p>
      </dgm:t>
    </dgm:pt>
    <dgm:pt modelId="{20C253A1-A5BB-4059-8160-6A3676929D4E}">
      <dgm:prSet phldrT="[Text]"/>
      <dgm:spPr/>
      <dgm:t>
        <a:bodyPr/>
        <a:lstStyle/>
        <a:p>
          <a:r>
            <a:rPr lang="en-US" b="1" dirty="0"/>
            <a:t>Strategic Planning and Performance Measurement</a:t>
          </a:r>
        </a:p>
      </dgm:t>
    </dgm:pt>
    <dgm:pt modelId="{6B8EF150-ABC2-40D9-980C-7434A6796FA4}" type="parTrans" cxnId="{955FF8CE-780D-4963-A5DE-0C5E7732EB88}">
      <dgm:prSet/>
      <dgm:spPr/>
      <dgm:t>
        <a:bodyPr/>
        <a:lstStyle/>
        <a:p>
          <a:endParaRPr lang="en-US"/>
        </a:p>
      </dgm:t>
    </dgm:pt>
    <dgm:pt modelId="{48A64B1C-2481-40E3-935E-9EA77FC296C8}" type="sibTrans" cxnId="{955FF8CE-780D-4963-A5DE-0C5E7732EB88}">
      <dgm:prSet/>
      <dgm:spPr/>
      <dgm:t>
        <a:bodyPr/>
        <a:lstStyle/>
        <a:p>
          <a:endParaRPr lang="en-US" dirty="0"/>
        </a:p>
      </dgm:t>
    </dgm:pt>
    <dgm:pt modelId="{1F4CC422-3B77-4955-B836-D1556C425AE3}">
      <dgm:prSet phldrT="[Text]"/>
      <dgm:spPr/>
      <dgm:t>
        <a:bodyPr/>
        <a:lstStyle/>
        <a:p>
          <a:r>
            <a:rPr lang="en-US" b="1" dirty="0"/>
            <a:t>Capacity-Building and Sustainability</a:t>
          </a:r>
        </a:p>
      </dgm:t>
    </dgm:pt>
    <dgm:pt modelId="{0ED8010C-64DF-4C32-9AC1-954100BBCF10}" type="parTrans" cxnId="{9738D957-7729-458E-A55D-1EBC67B0EC96}">
      <dgm:prSet/>
      <dgm:spPr/>
      <dgm:t>
        <a:bodyPr/>
        <a:lstStyle/>
        <a:p>
          <a:endParaRPr lang="en-US"/>
        </a:p>
      </dgm:t>
    </dgm:pt>
    <dgm:pt modelId="{03596936-3E7D-40A1-8394-15612E7E258B}" type="sibTrans" cxnId="{9738D957-7729-458E-A55D-1EBC67B0EC96}">
      <dgm:prSet/>
      <dgm:spPr/>
      <dgm:t>
        <a:bodyPr/>
        <a:lstStyle/>
        <a:p>
          <a:endParaRPr lang="en-US" dirty="0"/>
        </a:p>
      </dgm:t>
    </dgm:pt>
    <dgm:pt modelId="{723ADAAB-1177-467D-A34C-6E205D767269}" type="pres">
      <dgm:prSet presAssocID="{7945EC2C-7DC7-427C-B15B-8A46B61E9907}" presName="cycle" presStyleCnt="0">
        <dgm:presLayoutVars>
          <dgm:dir/>
          <dgm:resizeHandles val="exact"/>
        </dgm:presLayoutVars>
      </dgm:prSet>
      <dgm:spPr/>
    </dgm:pt>
    <dgm:pt modelId="{079D970E-364D-4EB3-8ECC-A2D2046F10AF}" type="pres">
      <dgm:prSet presAssocID="{E872592A-7230-4834-A017-8DB2A8EB2021}" presName="node" presStyleLbl="node1" presStyleIdx="0" presStyleCnt="5">
        <dgm:presLayoutVars>
          <dgm:bulletEnabled val="1"/>
        </dgm:presLayoutVars>
      </dgm:prSet>
      <dgm:spPr/>
    </dgm:pt>
    <dgm:pt modelId="{EB4FC949-1CA8-45AB-B4B0-BEC01B56CD63}" type="pres">
      <dgm:prSet presAssocID="{424AF9DD-F9DD-4792-AB0E-C7C5981CD99B}" presName="sibTrans" presStyleLbl="sibTrans2D1" presStyleIdx="0" presStyleCnt="5"/>
      <dgm:spPr/>
    </dgm:pt>
    <dgm:pt modelId="{44EE3204-77D9-4F1C-B3E4-F248457004CB}" type="pres">
      <dgm:prSet presAssocID="{424AF9DD-F9DD-4792-AB0E-C7C5981CD99B}" presName="connectorText" presStyleLbl="sibTrans2D1" presStyleIdx="0" presStyleCnt="5"/>
      <dgm:spPr/>
    </dgm:pt>
    <dgm:pt modelId="{30731367-762C-407D-B25B-08D6714C57EE}" type="pres">
      <dgm:prSet presAssocID="{48F47082-51AE-4263-AC4B-D646F6C6DFF6}" presName="node" presStyleLbl="node1" presStyleIdx="1" presStyleCnt="5">
        <dgm:presLayoutVars>
          <dgm:bulletEnabled val="1"/>
        </dgm:presLayoutVars>
      </dgm:prSet>
      <dgm:spPr/>
    </dgm:pt>
    <dgm:pt modelId="{372E75F0-9AF8-4F04-B7AC-61060953CFF9}" type="pres">
      <dgm:prSet presAssocID="{13CA0B89-D1A6-4B47-AF1F-0F1ECB898778}" presName="sibTrans" presStyleLbl="sibTrans2D1" presStyleIdx="1" presStyleCnt="5"/>
      <dgm:spPr/>
    </dgm:pt>
    <dgm:pt modelId="{882EDB6D-037C-461C-AA5C-9EE571511D8C}" type="pres">
      <dgm:prSet presAssocID="{13CA0B89-D1A6-4B47-AF1F-0F1ECB898778}" presName="connectorText" presStyleLbl="sibTrans2D1" presStyleIdx="1" presStyleCnt="5"/>
      <dgm:spPr/>
    </dgm:pt>
    <dgm:pt modelId="{FC7ABE32-94AB-424B-8974-7FE10A06F0D3}" type="pres">
      <dgm:prSet presAssocID="{DDEE9BEA-21E6-4293-AB11-A24CDA55F972}" presName="node" presStyleLbl="node1" presStyleIdx="2" presStyleCnt="5">
        <dgm:presLayoutVars>
          <dgm:bulletEnabled val="1"/>
        </dgm:presLayoutVars>
      </dgm:prSet>
      <dgm:spPr/>
    </dgm:pt>
    <dgm:pt modelId="{06F09B6D-63F8-458F-BE9D-322CFB1C8A9A}" type="pres">
      <dgm:prSet presAssocID="{9B44FE9A-342C-4BF3-886E-150ECCD07526}" presName="sibTrans" presStyleLbl="sibTrans2D1" presStyleIdx="2" presStyleCnt="5"/>
      <dgm:spPr/>
    </dgm:pt>
    <dgm:pt modelId="{880CBDFA-3C2F-423A-A298-3EC2D8D90FD9}" type="pres">
      <dgm:prSet presAssocID="{9B44FE9A-342C-4BF3-886E-150ECCD07526}" presName="connectorText" presStyleLbl="sibTrans2D1" presStyleIdx="2" presStyleCnt="5"/>
      <dgm:spPr/>
    </dgm:pt>
    <dgm:pt modelId="{42C775E1-653E-4DD7-ABD9-C56FB28F3AD7}" type="pres">
      <dgm:prSet presAssocID="{20C253A1-A5BB-4059-8160-6A3676929D4E}" presName="node" presStyleLbl="node1" presStyleIdx="3" presStyleCnt="5">
        <dgm:presLayoutVars>
          <dgm:bulletEnabled val="1"/>
        </dgm:presLayoutVars>
      </dgm:prSet>
      <dgm:spPr/>
    </dgm:pt>
    <dgm:pt modelId="{5BA2C165-5DB3-48A3-A62D-24FB70B76AD6}" type="pres">
      <dgm:prSet presAssocID="{48A64B1C-2481-40E3-935E-9EA77FC296C8}" presName="sibTrans" presStyleLbl="sibTrans2D1" presStyleIdx="3" presStyleCnt="5"/>
      <dgm:spPr/>
    </dgm:pt>
    <dgm:pt modelId="{BA980DA2-8F9D-49D0-8165-DF20E78A5B13}" type="pres">
      <dgm:prSet presAssocID="{48A64B1C-2481-40E3-935E-9EA77FC296C8}" presName="connectorText" presStyleLbl="sibTrans2D1" presStyleIdx="3" presStyleCnt="5"/>
      <dgm:spPr/>
    </dgm:pt>
    <dgm:pt modelId="{8E59EA9F-9F19-4287-BDEB-01325729F0FE}" type="pres">
      <dgm:prSet presAssocID="{1F4CC422-3B77-4955-B836-D1556C425AE3}" presName="node" presStyleLbl="node1" presStyleIdx="4" presStyleCnt="5">
        <dgm:presLayoutVars>
          <dgm:bulletEnabled val="1"/>
        </dgm:presLayoutVars>
      </dgm:prSet>
      <dgm:spPr/>
    </dgm:pt>
    <dgm:pt modelId="{CCD96C2E-4E4D-44DE-9818-85086F60A028}" type="pres">
      <dgm:prSet presAssocID="{03596936-3E7D-40A1-8394-15612E7E258B}" presName="sibTrans" presStyleLbl="sibTrans2D1" presStyleIdx="4" presStyleCnt="5"/>
      <dgm:spPr/>
    </dgm:pt>
    <dgm:pt modelId="{498A7A99-3E80-4E41-BFB0-B107FD9C0917}" type="pres">
      <dgm:prSet presAssocID="{03596936-3E7D-40A1-8394-15612E7E258B}" presName="connectorText" presStyleLbl="sibTrans2D1" presStyleIdx="4" presStyleCnt="5"/>
      <dgm:spPr/>
    </dgm:pt>
  </dgm:ptLst>
  <dgm:cxnLst>
    <dgm:cxn modelId="{02391612-6452-4670-B4AE-20C52CCD910F}" srcId="{7945EC2C-7DC7-427C-B15B-8A46B61E9907}" destId="{E872592A-7230-4834-A017-8DB2A8EB2021}" srcOrd="0" destOrd="0" parTransId="{A5D757B4-1B68-4BE8-A96F-14983C8BFD43}" sibTransId="{424AF9DD-F9DD-4792-AB0E-C7C5981CD99B}"/>
    <dgm:cxn modelId="{91F57D1F-4EBF-4F42-81B3-EE6AD9D267AA}" type="presOf" srcId="{1F4CC422-3B77-4955-B836-D1556C425AE3}" destId="{8E59EA9F-9F19-4287-BDEB-01325729F0FE}" srcOrd="0" destOrd="0" presId="urn:microsoft.com/office/officeart/2005/8/layout/cycle2"/>
    <dgm:cxn modelId="{F9C34E20-8973-4BDD-B3D4-9EDAF5A11A7A}" type="presOf" srcId="{9B44FE9A-342C-4BF3-886E-150ECCD07526}" destId="{880CBDFA-3C2F-423A-A298-3EC2D8D90FD9}" srcOrd="1" destOrd="0" presId="urn:microsoft.com/office/officeart/2005/8/layout/cycle2"/>
    <dgm:cxn modelId="{A2821C2C-B84C-441F-8FA0-25A67BE8C157}" type="presOf" srcId="{48A64B1C-2481-40E3-935E-9EA77FC296C8}" destId="{5BA2C165-5DB3-48A3-A62D-24FB70B76AD6}" srcOrd="0" destOrd="0" presId="urn:microsoft.com/office/officeart/2005/8/layout/cycle2"/>
    <dgm:cxn modelId="{8B975D2C-7620-44A1-88E0-77999D71EDE4}" type="presOf" srcId="{13CA0B89-D1A6-4B47-AF1F-0F1ECB898778}" destId="{882EDB6D-037C-461C-AA5C-9EE571511D8C}" srcOrd="1" destOrd="0" presId="urn:microsoft.com/office/officeart/2005/8/layout/cycle2"/>
    <dgm:cxn modelId="{8CFE6133-219A-4A22-86F3-25E1BC07787B}" type="presOf" srcId="{03596936-3E7D-40A1-8394-15612E7E258B}" destId="{498A7A99-3E80-4E41-BFB0-B107FD9C0917}" srcOrd="1" destOrd="0" presId="urn:microsoft.com/office/officeart/2005/8/layout/cycle2"/>
    <dgm:cxn modelId="{2F197B5F-024D-4740-8745-6B919491B971}" type="presOf" srcId="{20C253A1-A5BB-4059-8160-6A3676929D4E}" destId="{42C775E1-653E-4DD7-ABD9-C56FB28F3AD7}" srcOrd="0" destOrd="0" presId="urn:microsoft.com/office/officeart/2005/8/layout/cycle2"/>
    <dgm:cxn modelId="{70C52069-2F38-4D27-8930-6CCAE1B3CF3A}" type="presOf" srcId="{424AF9DD-F9DD-4792-AB0E-C7C5981CD99B}" destId="{44EE3204-77D9-4F1C-B3E4-F248457004CB}" srcOrd="1" destOrd="0" presId="urn:microsoft.com/office/officeart/2005/8/layout/cycle2"/>
    <dgm:cxn modelId="{7FBBD651-3960-473E-B2ED-E11447A15AEB}" type="presOf" srcId="{424AF9DD-F9DD-4792-AB0E-C7C5981CD99B}" destId="{EB4FC949-1CA8-45AB-B4B0-BEC01B56CD63}" srcOrd="0" destOrd="0" presId="urn:microsoft.com/office/officeart/2005/8/layout/cycle2"/>
    <dgm:cxn modelId="{9738D957-7729-458E-A55D-1EBC67B0EC96}" srcId="{7945EC2C-7DC7-427C-B15B-8A46B61E9907}" destId="{1F4CC422-3B77-4955-B836-D1556C425AE3}" srcOrd="4" destOrd="0" parTransId="{0ED8010C-64DF-4C32-9AC1-954100BBCF10}" sibTransId="{03596936-3E7D-40A1-8394-15612E7E258B}"/>
    <dgm:cxn modelId="{0DE8157D-EA29-4FC3-8122-FF2F356E214E}" type="presOf" srcId="{03596936-3E7D-40A1-8394-15612E7E258B}" destId="{CCD96C2E-4E4D-44DE-9818-85086F60A028}" srcOrd="0" destOrd="0" presId="urn:microsoft.com/office/officeart/2005/8/layout/cycle2"/>
    <dgm:cxn modelId="{6BDFFB89-D1A4-4A33-A851-CC5849FF6887}" type="presOf" srcId="{9B44FE9A-342C-4BF3-886E-150ECCD07526}" destId="{06F09B6D-63F8-458F-BE9D-322CFB1C8A9A}" srcOrd="0" destOrd="0" presId="urn:microsoft.com/office/officeart/2005/8/layout/cycle2"/>
    <dgm:cxn modelId="{9D9D16A8-542A-47DA-A7C4-9B04F853B613}" type="presOf" srcId="{7945EC2C-7DC7-427C-B15B-8A46B61E9907}" destId="{723ADAAB-1177-467D-A34C-6E205D767269}" srcOrd="0" destOrd="0" presId="urn:microsoft.com/office/officeart/2005/8/layout/cycle2"/>
    <dgm:cxn modelId="{F80CB2B2-EF0D-4BF0-A10E-CCF690FD2292}" srcId="{7945EC2C-7DC7-427C-B15B-8A46B61E9907}" destId="{DDEE9BEA-21E6-4293-AB11-A24CDA55F972}" srcOrd="2" destOrd="0" parTransId="{416941AA-CC41-4381-860D-AA0A643731B3}" sibTransId="{9B44FE9A-342C-4BF3-886E-150ECCD07526}"/>
    <dgm:cxn modelId="{9F6A3EBC-1FEC-4AB4-93FA-81ACC2F72B70}" type="presOf" srcId="{DDEE9BEA-21E6-4293-AB11-A24CDA55F972}" destId="{FC7ABE32-94AB-424B-8974-7FE10A06F0D3}" srcOrd="0" destOrd="0" presId="urn:microsoft.com/office/officeart/2005/8/layout/cycle2"/>
    <dgm:cxn modelId="{03100DBF-E53D-45DA-85FA-AEC4A2A739E6}" srcId="{7945EC2C-7DC7-427C-B15B-8A46B61E9907}" destId="{48F47082-51AE-4263-AC4B-D646F6C6DFF6}" srcOrd="1" destOrd="0" parTransId="{15435002-03E1-4598-88E3-8D7E450266B2}" sibTransId="{13CA0B89-D1A6-4B47-AF1F-0F1ECB898778}"/>
    <dgm:cxn modelId="{37CB43CE-7532-46D5-946F-EA3412B19AAC}" type="presOf" srcId="{48F47082-51AE-4263-AC4B-D646F6C6DFF6}" destId="{30731367-762C-407D-B25B-08D6714C57EE}" srcOrd="0" destOrd="0" presId="urn:microsoft.com/office/officeart/2005/8/layout/cycle2"/>
    <dgm:cxn modelId="{955FF8CE-780D-4963-A5DE-0C5E7732EB88}" srcId="{7945EC2C-7DC7-427C-B15B-8A46B61E9907}" destId="{20C253A1-A5BB-4059-8160-6A3676929D4E}" srcOrd="3" destOrd="0" parTransId="{6B8EF150-ABC2-40D9-980C-7434A6796FA4}" sibTransId="{48A64B1C-2481-40E3-935E-9EA77FC296C8}"/>
    <dgm:cxn modelId="{5849B5CF-4ECD-440C-8DF6-478773DCA9FB}" type="presOf" srcId="{E872592A-7230-4834-A017-8DB2A8EB2021}" destId="{079D970E-364D-4EB3-8ECC-A2D2046F10AF}" srcOrd="0" destOrd="0" presId="urn:microsoft.com/office/officeart/2005/8/layout/cycle2"/>
    <dgm:cxn modelId="{B25688EB-C14A-45D8-9FB9-EF530E76FE51}" type="presOf" srcId="{48A64B1C-2481-40E3-935E-9EA77FC296C8}" destId="{BA980DA2-8F9D-49D0-8165-DF20E78A5B13}" srcOrd="1" destOrd="0" presId="urn:microsoft.com/office/officeart/2005/8/layout/cycle2"/>
    <dgm:cxn modelId="{A0A788FA-A4CB-445F-9407-CC078C4A2682}" type="presOf" srcId="{13CA0B89-D1A6-4B47-AF1F-0F1ECB898778}" destId="{372E75F0-9AF8-4F04-B7AC-61060953CFF9}" srcOrd="0" destOrd="0" presId="urn:microsoft.com/office/officeart/2005/8/layout/cycle2"/>
    <dgm:cxn modelId="{F5223E27-AAB5-4FEA-B4E6-38066AF67774}" type="presParOf" srcId="{723ADAAB-1177-467D-A34C-6E205D767269}" destId="{079D970E-364D-4EB3-8ECC-A2D2046F10AF}" srcOrd="0" destOrd="0" presId="urn:microsoft.com/office/officeart/2005/8/layout/cycle2"/>
    <dgm:cxn modelId="{6335FEA9-4B6D-48BD-943D-B2A2592E951C}" type="presParOf" srcId="{723ADAAB-1177-467D-A34C-6E205D767269}" destId="{EB4FC949-1CA8-45AB-B4B0-BEC01B56CD63}" srcOrd="1" destOrd="0" presId="urn:microsoft.com/office/officeart/2005/8/layout/cycle2"/>
    <dgm:cxn modelId="{5C45C5E7-880E-4364-BA1D-EDA84C89E1A1}" type="presParOf" srcId="{EB4FC949-1CA8-45AB-B4B0-BEC01B56CD63}" destId="{44EE3204-77D9-4F1C-B3E4-F248457004CB}" srcOrd="0" destOrd="0" presId="urn:microsoft.com/office/officeart/2005/8/layout/cycle2"/>
    <dgm:cxn modelId="{5D9E926D-B86C-4AD1-8F75-3549278B136F}" type="presParOf" srcId="{723ADAAB-1177-467D-A34C-6E205D767269}" destId="{30731367-762C-407D-B25B-08D6714C57EE}" srcOrd="2" destOrd="0" presId="urn:microsoft.com/office/officeart/2005/8/layout/cycle2"/>
    <dgm:cxn modelId="{E765F298-78FE-4C06-849F-7F20EC8D9975}" type="presParOf" srcId="{723ADAAB-1177-467D-A34C-6E205D767269}" destId="{372E75F0-9AF8-4F04-B7AC-61060953CFF9}" srcOrd="3" destOrd="0" presId="urn:microsoft.com/office/officeart/2005/8/layout/cycle2"/>
    <dgm:cxn modelId="{E48DA21D-87F7-4353-87D1-DF494CB3BDD0}" type="presParOf" srcId="{372E75F0-9AF8-4F04-B7AC-61060953CFF9}" destId="{882EDB6D-037C-461C-AA5C-9EE571511D8C}" srcOrd="0" destOrd="0" presId="urn:microsoft.com/office/officeart/2005/8/layout/cycle2"/>
    <dgm:cxn modelId="{FA8D30D2-3867-45A6-86D2-7C89159BB3BD}" type="presParOf" srcId="{723ADAAB-1177-467D-A34C-6E205D767269}" destId="{FC7ABE32-94AB-424B-8974-7FE10A06F0D3}" srcOrd="4" destOrd="0" presId="urn:microsoft.com/office/officeart/2005/8/layout/cycle2"/>
    <dgm:cxn modelId="{0723F3BB-EDBF-42E6-BD62-E7687BE305BE}" type="presParOf" srcId="{723ADAAB-1177-467D-A34C-6E205D767269}" destId="{06F09B6D-63F8-458F-BE9D-322CFB1C8A9A}" srcOrd="5" destOrd="0" presId="urn:microsoft.com/office/officeart/2005/8/layout/cycle2"/>
    <dgm:cxn modelId="{9BBFB1EE-E79A-4FC4-ABBF-CD3922EFE793}" type="presParOf" srcId="{06F09B6D-63F8-458F-BE9D-322CFB1C8A9A}" destId="{880CBDFA-3C2F-423A-A298-3EC2D8D90FD9}" srcOrd="0" destOrd="0" presId="urn:microsoft.com/office/officeart/2005/8/layout/cycle2"/>
    <dgm:cxn modelId="{77CD5CF7-C01D-4BA4-93CD-4311DA393505}" type="presParOf" srcId="{723ADAAB-1177-467D-A34C-6E205D767269}" destId="{42C775E1-653E-4DD7-ABD9-C56FB28F3AD7}" srcOrd="6" destOrd="0" presId="urn:microsoft.com/office/officeart/2005/8/layout/cycle2"/>
    <dgm:cxn modelId="{8DB55D17-92D3-4918-B1EC-488EC349B1D2}" type="presParOf" srcId="{723ADAAB-1177-467D-A34C-6E205D767269}" destId="{5BA2C165-5DB3-48A3-A62D-24FB70B76AD6}" srcOrd="7" destOrd="0" presId="urn:microsoft.com/office/officeart/2005/8/layout/cycle2"/>
    <dgm:cxn modelId="{7685BB84-4055-4BFA-8FD1-CF245AA6C773}" type="presParOf" srcId="{5BA2C165-5DB3-48A3-A62D-24FB70B76AD6}" destId="{BA980DA2-8F9D-49D0-8165-DF20E78A5B13}" srcOrd="0" destOrd="0" presId="urn:microsoft.com/office/officeart/2005/8/layout/cycle2"/>
    <dgm:cxn modelId="{589CE15B-EA9A-489F-A377-C9BCF50C85CC}" type="presParOf" srcId="{723ADAAB-1177-467D-A34C-6E205D767269}" destId="{8E59EA9F-9F19-4287-BDEB-01325729F0FE}" srcOrd="8" destOrd="0" presId="urn:microsoft.com/office/officeart/2005/8/layout/cycle2"/>
    <dgm:cxn modelId="{A5DD47D6-E815-4F13-A96D-ADBDA33FF84E}" type="presParOf" srcId="{723ADAAB-1177-467D-A34C-6E205D767269}" destId="{CCD96C2E-4E4D-44DE-9818-85086F60A028}" srcOrd="9" destOrd="0" presId="urn:microsoft.com/office/officeart/2005/8/layout/cycle2"/>
    <dgm:cxn modelId="{FE5F3AB3-7E06-411B-AD7A-FEA245846141}" type="presParOf" srcId="{CCD96C2E-4E4D-44DE-9818-85086F60A028}" destId="{498A7A99-3E80-4E41-BFB0-B107FD9C0917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9D970E-364D-4EB3-8ECC-A2D2046F10AF}">
      <dsp:nvSpPr>
        <dsp:cNvPr id="0" name=""/>
        <dsp:cNvSpPr/>
      </dsp:nvSpPr>
      <dsp:spPr>
        <a:xfrm>
          <a:off x="2150491" y="381"/>
          <a:ext cx="1642616" cy="1642616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/>
            <a:t>EB Knowledge and Understanding</a:t>
          </a:r>
        </a:p>
      </dsp:txBody>
      <dsp:txXfrm>
        <a:off x="2391047" y="240937"/>
        <a:ext cx="1161504" cy="1161504"/>
      </dsp:txXfrm>
    </dsp:sp>
    <dsp:sp modelId="{EB4FC949-1CA8-45AB-B4B0-BEC01B56CD63}">
      <dsp:nvSpPr>
        <dsp:cNvPr id="0" name=""/>
        <dsp:cNvSpPr/>
      </dsp:nvSpPr>
      <dsp:spPr>
        <a:xfrm rot="2160000">
          <a:off x="3741681" y="1263214"/>
          <a:ext cx="438691" cy="55438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 dirty="0"/>
        </a:p>
      </dsp:txBody>
      <dsp:txXfrm>
        <a:off x="3754248" y="1335412"/>
        <a:ext cx="307084" cy="332630"/>
      </dsp:txXfrm>
    </dsp:sp>
    <dsp:sp modelId="{30731367-762C-407D-B25B-08D6714C57EE}">
      <dsp:nvSpPr>
        <dsp:cNvPr id="0" name=""/>
        <dsp:cNvSpPr/>
      </dsp:nvSpPr>
      <dsp:spPr>
        <a:xfrm>
          <a:off x="4149036" y="1452409"/>
          <a:ext cx="1642616" cy="1642616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/>
            <a:t>Demonstrating Effective Leadership</a:t>
          </a:r>
        </a:p>
      </dsp:txBody>
      <dsp:txXfrm>
        <a:off x="4389592" y="1692965"/>
        <a:ext cx="1161504" cy="1161504"/>
      </dsp:txXfrm>
    </dsp:sp>
    <dsp:sp modelId="{372E75F0-9AF8-4F04-B7AC-61060953CFF9}">
      <dsp:nvSpPr>
        <dsp:cNvPr id="0" name=""/>
        <dsp:cNvSpPr/>
      </dsp:nvSpPr>
      <dsp:spPr>
        <a:xfrm rot="6480000">
          <a:off x="4373147" y="3159432"/>
          <a:ext cx="438691" cy="55438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 dirty="0"/>
        </a:p>
      </dsp:txBody>
      <dsp:txXfrm rot="10800000">
        <a:off x="4459285" y="3207725"/>
        <a:ext cx="307084" cy="332630"/>
      </dsp:txXfrm>
    </dsp:sp>
    <dsp:sp modelId="{FC7ABE32-94AB-424B-8974-7FE10A06F0D3}">
      <dsp:nvSpPr>
        <dsp:cNvPr id="0" name=""/>
        <dsp:cNvSpPr/>
      </dsp:nvSpPr>
      <dsp:spPr>
        <a:xfrm>
          <a:off x="3385660" y="3801839"/>
          <a:ext cx="1642616" cy="1642616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/>
            <a:t>Organizational Culture and Assessment</a:t>
          </a:r>
        </a:p>
      </dsp:txBody>
      <dsp:txXfrm>
        <a:off x="3626216" y="4042395"/>
        <a:ext cx="1161504" cy="1161504"/>
      </dsp:txXfrm>
    </dsp:sp>
    <dsp:sp modelId="{06F09B6D-63F8-458F-BE9D-322CFB1C8A9A}">
      <dsp:nvSpPr>
        <dsp:cNvPr id="0" name=""/>
        <dsp:cNvSpPr/>
      </dsp:nvSpPr>
      <dsp:spPr>
        <a:xfrm rot="10800000">
          <a:off x="2764869" y="4345955"/>
          <a:ext cx="438691" cy="55438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 dirty="0"/>
        </a:p>
      </dsp:txBody>
      <dsp:txXfrm rot="10800000">
        <a:off x="2896476" y="4456831"/>
        <a:ext cx="307084" cy="332630"/>
      </dsp:txXfrm>
    </dsp:sp>
    <dsp:sp modelId="{42C775E1-653E-4DD7-ABD9-C56FB28F3AD7}">
      <dsp:nvSpPr>
        <dsp:cNvPr id="0" name=""/>
        <dsp:cNvSpPr/>
      </dsp:nvSpPr>
      <dsp:spPr>
        <a:xfrm>
          <a:off x="915323" y="3801839"/>
          <a:ext cx="1642616" cy="1642616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/>
            <a:t>Strategic Planning and Performance Measurement</a:t>
          </a:r>
        </a:p>
      </dsp:txBody>
      <dsp:txXfrm>
        <a:off x="1155879" y="4042395"/>
        <a:ext cx="1161504" cy="1161504"/>
      </dsp:txXfrm>
    </dsp:sp>
    <dsp:sp modelId="{5BA2C165-5DB3-48A3-A62D-24FB70B76AD6}">
      <dsp:nvSpPr>
        <dsp:cNvPr id="0" name=""/>
        <dsp:cNvSpPr/>
      </dsp:nvSpPr>
      <dsp:spPr>
        <a:xfrm rot="15120000">
          <a:off x="1139434" y="3183048"/>
          <a:ext cx="438691" cy="55438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 dirty="0"/>
        </a:p>
      </dsp:txBody>
      <dsp:txXfrm rot="10800000">
        <a:off x="1225572" y="3356507"/>
        <a:ext cx="307084" cy="332630"/>
      </dsp:txXfrm>
    </dsp:sp>
    <dsp:sp modelId="{8E59EA9F-9F19-4287-BDEB-01325729F0FE}">
      <dsp:nvSpPr>
        <dsp:cNvPr id="0" name=""/>
        <dsp:cNvSpPr/>
      </dsp:nvSpPr>
      <dsp:spPr>
        <a:xfrm>
          <a:off x="151947" y="1452409"/>
          <a:ext cx="1642616" cy="1642616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/>
            <a:t>Capacity-Building and Sustainability</a:t>
          </a:r>
        </a:p>
      </dsp:txBody>
      <dsp:txXfrm>
        <a:off x="392503" y="1692965"/>
        <a:ext cx="1161504" cy="1161504"/>
      </dsp:txXfrm>
    </dsp:sp>
    <dsp:sp modelId="{CCD96C2E-4E4D-44DE-9818-85086F60A028}">
      <dsp:nvSpPr>
        <dsp:cNvPr id="0" name=""/>
        <dsp:cNvSpPr/>
      </dsp:nvSpPr>
      <dsp:spPr>
        <a:xfrm rot="19440000">
          <a:off x="1743137" y="1277809"/>
          <a:ext cx="438691" cy="55438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 dirty="0"/>
        </a:p>
      </dsp:txBody>
      <dsp:txXfrm>
        <a:off x="1755704" y="1427363"/>
        <a:ext cx="307084" cy="3326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945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945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945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CEFC5435-EAA7-4873-BABF-97F87473AC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99157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19100" y="990600"/>
            <a:ext cx="84138" cy="5105400"/>
          </a:xfrm>
          <a:prstGeom prst="rect">
            <a:avLst/>
          </a:prstGeom>
          <a:solidFill>
            <a:schemeClr val="bg2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419100" y="304800"/>
            <a:ext cx="9231313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>
                <a:defRPr/>
              </a:pPr>
              <a:endParaRPr lang="en-US" sz="2400" dirty="0"/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>
                <a:defRPr/>
              </a:pPr>
              <a:endParaRPr lang="en-US" sz="2400" dirty="0"/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>
                <a:defRPr/>
              </a:pPr>
              <a:endParaRPr lang="en-US" sz="2400" dirty="0"/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>
                <a:defRPr/>
              </a:pPr>
              <a:endParaRPr lang="en-US" sz="2400" dirty="0"/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dirty="0"/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/>
            </a:p>
          </p:txBody>
        </p:sp>
      </p:grpSp>
      <p:sp>
        <p:nvSpPr>
          <p:cNvPr id="24781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838200" y="1371600"/>
            <a:ext cx="8466138" cy="2057400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4781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765550"/>
            <a:ext cx="8466138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>
                <a:latin typeface="Arial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2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503238" y="6248400"/>
            <a:ext cx="2346325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08838" y="6248400"/>
            <a:ext cx="2346325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2C8946E9-747D-4D01-96A2-B0086A0E073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2B2338-5C4C-47FA-B16A-2F83FEA7383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2975" y="533400"/>
            <a:ext cx="2262188" cy="5597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533400"/>
            <a:ext cx="6637337" cy="5597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3BCA2-A74E-4FC9-8039-3C16D79631B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533400"/>
            <a:ext cx="9051925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03238" y="1828800"/>
            <a:ext cx="9051925" cy="20748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4056063"/>
            <a:ext cx="9051925" cy="20748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6E3996-A192-44E0-86E9-7A985F75869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F72230-3DD8-4232-A0B2-81BCFDA749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406900"/>
            <a:ext cx="8548687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2906713"/>
            <a:ext cx="8548687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3C1337-557B-4E4E-BE65-861021776B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828800"/>
            <a:ext cx="4449762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828800"/>
            <a:ext cx="4449763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F728A2-8D2D-431D-A453-F8F0417850D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274638"/>
            <a:ext cx="9051925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535113"/>
            <a:ext cx="444341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174875"/>
            <a:ext cx="444341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0163" y="1535113"/>
            <a:ext cx="4445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0163" y="2174875"/>
            <a:ext cx="4445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3422CB-72F7-4AF6-8204-60FD83184D8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B8F3AA-73BB-4216-AD3F-59BF3434E8B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56AD3B-19C6-4AC2-A442-EA03956DBAE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273050"/>
            <a:ext cx="3308350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238" y="273050"/>
            <a:ext cx="5622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435100"/>
            <a:ext cx="33083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0E46A-A1CB-4CDE-8817-2D2414BD52C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675" y="4800600"/>
            <a:ext cx="6035675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675" y="612775"/>
            <a:ext cx="603567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675" y="5367338"/>
            <a:ext cx="603567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311CF9-9088-4407-9AE6-2C4EEA63C78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533400"/>
            <a:ext cx="90519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828800"/>
            <a:ext cx="9051925" cy="430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67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3238" y="6248400"/>
            <a:ext cx="18430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467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36938" y="6248400"/>
            <a:ext cx="3184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467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59663" y="6248400"/>
            <a:ext cx="2095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fld id="{45C9E4B8-BA23-4CF8-9E5C-25CB8FCBC52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307975" y="152400"/>
            <a:ext cx="9555163" cy="1600200"/>
            <a:chOff x="176" y="96"/>
            <a:chExt cx="5472" cy="1008"/>
          </a:xfrm>
        </p:grpSpPr>
        <p:sp>
          <p:nvSpPr>
            <p:cNvPr id="246792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dirty="0"/>
            </a:p>
          </p:txBody>
        </p:sp>
        <p:sp>
          <p:nvSpPr>
            <p:cNvPr id="246793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/>
            </a:p>
          </p:txBody>
        </p:sp>
        <p:sp>
          <p:nvSpPr>
            <p:cNvPr id="246794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/>
            </a:p>
          </p:txBody>
        </p:sp>
        <p:sp>
          <p:nvSpPr>
            <p:cNvPr id="246795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/>
            </a:p>
          </p:txBody>
        </p:sp>
        <p:sp>
          <p:nvSpPr>
            <p:cNvPr id="246796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  <p:sldLayoutId id="2147483745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4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 eaLnBrk="1" hangingPunct="1"/>
            <a:br>
              <a:rPr lang="en-US" sz="4600" b="1" dirty="0">
                <a:solidFill>
                  <a:schemeClr val="accent1"/>
                </a:solidFill>
                <a:latin typeface="Arial" charset="0"/>
              </a:rPr>
            </a:br>
            <a:endParaRPr lang="en-US" sz="4600" b="1" dirty="0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186387" name="Rectangle 19"/>
          <p:cNvSpPr>
            <a:spLocks noGrp="1" noChangeArrowheads="1"/>
          </p:cNvSpPr>
          <p:nvPr>
            <p:ph type="subTitle" idx="1"/>
          </p:nvPr>
        </p:nvSpPr>
        <p:spPr>
          <a:xfrm>
            <a:off x="524435" y="1041400"/>
            <a:ext cx="9090212" cy="5059363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b="1" dirty="0">
                <a:latin typeface="+mj-lt"/>
              </a:rPr>
              <a:t>Evidence-Based Leadership and</a:t>
            </a:r>
          </a:p>
          <a:p>
            <a:pPr eaLnBrk="1" hangingPunct="1">
              <a:defRPr/>
            </a:pPr>
            <a:r>
              <a:rPr lang="en-US" sz="3600" b="1" dirty="0">
                <a:latin typeface="+mj-lt"/>
              </a:rPr>
              <a:t>Organizational Sustainability </a:t>
            </a:r>
          </a:p>
          <a:p>
            <a:pPr eaLnBrk="1" hangingPunct="1">
              <a:defRPr/>
            </a:pPr>
            <a:endParaRPr lang="en-US" sz="2200" b="1" dirty="0">
              <a:solidFill>
                <a:schemeClr val="bg2"/>
              </a:solidFill>
              <a:latin typeface="+mj-lt"/>
            </a:endParaRPr>
          </a:p>
          <a:p>
            <a:pPr algn="ctr" eaLnBrk="1" hangingPunct="1">
              <a:defRPr/>
            </a:pPr>
            <a:endParaRPr lang="en-US" sz="2400" b="1" dirty="0">
              <a:solidFill>
                <a:schemeClr val="bg2"/>
              </a:solidFill>
              <a:latin typeface="+mj-lt"/>
            </a:endParaRPr>
          </a:p>
          <a:p>
            <a:pPr algn="ctr" eaLnBrk="1" hangingPunct="1">
              <a:defRPr/>
            </a:pPr>
            <a:endParaRPr lang="en-US" sz="2400" b="1" dirty="0">
              <a:solidFill>
                <a:schemeClr val="bg2"/>
              </a:solidFill>
              <a:latin typeface="+mj-lt"/>
            </a:endParaRPr>
          </a:p>
          <a:p>
            <a:pPr algn="ctr" eaLnBrk="1" hangingPunct="1">
              <a:defRPr/>
            </a:pPr>
            <a:r>
              <a:rPr lang="en-US" sz="2400" b="1" dirty="0">
                <a:solidFill>
                  <a:schemeClr val="bg2"/>
                </a:solidFill>
                <a:latin typeface="+mj-lt"/>
              </a:rPr>
              <a:t>Dr. David Myers</a:t>
            </a:r>
          </a:p>
          <a:p>
            <a:pPr algn="ctr" eaLnBrk="1" hangingPunct="1">
              <a:defRPr/>
            </a:pPr>
            <a:r>
              <a:rPr lang="en-US" sz="2400" b="1" dirty="0">
                <a:solidFill>
                  <a:schemeClr val="bg2"/>
                </a:solidFill>
                <a:latin typeface="+mj-lt"/>
              </a:rPr>
              <a:t>University of New Haven</a:t>
            </a:r>
          </a:p>
          <a:p>
            <a:pPr algn="ctr" eaLnBrk="1" hangingPunct="1">
              <a:defRPr/>
            </a:pPr>
            <a:endParaRPr lang="en-US" sz="2400" b="1" dirty="0">
              <a:solidFill>
                <a:schemeClr val="bg2"/>
              </a:solidFill>
              <a:latin typeface="+mj-lt"/>
            </a:endParaRPr>
          </a:p>
          <a:p>
            <a:pPr algn="ctr" eaLnBrk="1" hangingPunct="1">
              <a:defRPr/>
            </a:pPr>
            <a:r>
              <a:rPr lang="en-US" sz="2400" b="1" dirty="0">
                <a:solidFill>
                  <a:schemeClr val="bg2"/>
                </a:solidFill>
                <a:latin typeface="+mj-lt"/>
              </a:rPr>
              <a:t>Joyfields Institute for Evidence-Based Professionals</a:t>
            </a:r>
          </a:p>
          <a:p>
            <a:pPr algn="ctr" eaLnBrk="1" hangingPunct="1">
              <a:defRPr/>
            </a:pPr>
            <a:endParaRPr lang="en-US" sz="2400" b="1" dirty="0">
              <a:solidFill>
                <a:schemeClr val="bg2"/>
              </a:solidFill>
              <a:latin typeface="+mj-lt"/>
            </a:endParaRPr>
          </a:p>
          <a:p>
            <a:pPr algn="ctr" eaLnBrk="1" hangingPunct="1">
              <a:defRPr/>
            </a:pPr>
            <a:endParaRPr lang="en-US" sz="2400" b="1" dirty="0">
              <a:solidFill>
                <a:schemeClr val="bg2"/>
              </a:solidFill>
              <a:latin typeface="+mj-lt"/>
            </a:endParaRPr>
          </a:p>
        </p:txBody>
      </p:sp>
      <p:pic>
        <p:nvPicPr>
          <p:cNvPr id="1026" name="Picture 2" descr="C:\Documents and Settings\homeuser\Local Settings\Temporary Internet Files\Content.IE5\X57DP8BS\MC910216356[1]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 bwMode="auto">
          <a:xfrm>
            <a:off x="5932081" y="1799376"/>
            <a:ext cx="4235824" cy="2057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241300" y="512618"/>
            <a:ext cx="9655175" cy="1193945"/>
          </a:xfrm>
        </p:spPr>
        <p:txBody>
          <a:bodyPr/>
          <a:lstStyle/>
          <a:p>
            <a:pPr algn="ctr"/>
            <a:r>
              <a:rPr lang="en-US" altLang="en-US" sz="4000" dirty="0"/>
              <a:t>Activities and Tools for</a:t>
            </a:r>
            <a:br>
              <a:rPr lang="en-US" altLang="en-US" sz="4000" dirty="0"/>
            </a:br>
            <a:r>
              <a:rPr lang="en-US" altLang="en-US" sz="4000" dirty="0"/>
              <a:t>Evidence-Based Leadership &amp; Management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706563"/>
            <a:ext cx="9485313" cy="5021262"/>
          </a:xfrm>
        </p:spPr>
        <p:txBody>
          <a:bodyPr/>
          <a:lstStyle/>
          <a:p>
            <a:pPr>
              <a:defRPr/>
            </a:pPr>
            <a:r>
              <a:rPr lang="en-US" sz="2600" dirty="0"/>
              <a:t>Improve your listening-to-speaking ratio, and be an active listener</a:t>
            </a:r>
          </a:p>
          <a:p>
            <a:pPr>
              <a:defRPr/>
            </a:pPr>
            <a:r>
              <a:rPr lang="en-US" sz="2600" dirty="0"/>
              <a:t>Improve your Emotional Intelligence (Self-awareness, Self-regulation, Motivation, Empathy, and Social Skills)</a:t>
            </a:r>
          </a:p>
          <a:p>
            <a:pPr>
              <a:defRPr/>
            </a:pPr>
            <a:r>
              <a:rPr lang="en-US" sz="2600" dirty="0"/>
              <a:t>Make time for fun, social activities, and work-life balance</a:t>
            </a:r>
          </a:p>
          <a:p>
            <a:pPr>
              <a:defRPr/>
            </a:pPr>
            <a:r>
              <a:rPr lang="en-US" sz="2600" dirty="0"/>
              <a:t>Prioritize incentives, recognition, and rewards</a:t>
            </a:r>
          </a:p>
          <a:p>
            <a:pPr>
              <a:defRPr/>
            </a:pPr>
            <a:r>
              <a:rPr lang="en-US" sz="2600" dirty="0"/>
              <a:t>Meet individually with staff, and know them as people</a:t>
            </a:r>
          </a:p>
          <a:p>
            <a:pPr>
              <a:defRPr/>
            </a:pPr>
            <a:r>
              <a:rPr lang="en-US" sz="2600" dirty="0"/>
              <a:t>Help staff members set standards for productivity and quality</a:t>
            </a:r>
          </a:p>
          <a:p>
            <a:pPr>
              <a:defRPr/>
            </a:pPr>
            <a:r>
              <a:rPr lang="en-US" sz="2600" dirty="0"/>
              <a:t>Actively monitor agency and program performance</a:t>
            </a:r>
          </a:p>
          <a:p>
            <a:pPr>
              <a:defRPr/>
            </a:pPr>
            <a:r>
              <a:rPr lang="en-US" sz="2600" dirty="0"/>
              <a:t>Review progress with staff members and stakeholders, and provide support and feedback</a:t>
            </a:r>
          </a:p>
        </p:txBody>
      </p:sp>
    </p:spTree>
    <p:extLst>
      <p:ext uri="{BB962C8B-B14F-4D97-AF65-F5344CB8AC3E}">
        <p14:creationId xmlns:p14="http://schemas.microsoft.com/office/powerpoint/2010/main" val="5422614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241300" y="512618"/>
            <a:ext cx="9655175" cy="1193945"/>
          </a:xfrm>
        </p:spPr>
        <p:txBody>
          <a:bodyPr/>
          <a:lstStyle/>
          <a:p>
            <a:pPr algn="ctr"/>
            <a:r>
              <a:rPr lang="en-US" altLang="en-US" sz="4000" dirty="0"/>
              <a:t>Activities and Tools for</a:t>
            </a:r>
            <a:br>
              <a:rPr lang="en-US" altLang="en-US" sz="4000" dirty="0"/>
            </a:br>
            <a:r>
              <a:rPr lang="en-US" altLang="en-US" sz="4000" dirty="0"/>
              <a:t>Evidence-Based Leadership &amp; Management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706563"/>
            <a:ext cx="9623425" cy="5021262"/>
          </a:xfrm>
        </p:spPr>
        <p:txBody>
          <a:bodyPr/>
          <a:lstStyle/>
          <a:p>
            <a:pPr>
              <a:defRPr/>
            </a:pPr>
            <a:r>
              <a:rPr lang="en-US" sz="2600" dirty="0"/>
              <a:t>Promote Professional and Career Development</a:t>
            </a:r>
          </a:p>
          <a:p>
            <a:pPr>
              <a:defRPr/>
            </a:pPr>
            <a:r>
              <a:rPr lang="en-US" sz="2600" dirty="0"/>
              <a:t>Offer Flexible and/or Remote Scheduling Options</a:t>
            </a:r>
          </a:p>
          <a:p>
            <a:pPr>
              <a:defRPr/>
            </a:pPr>
            <a:r>
              <a:rPr lang="en-US" sz="2600" dirty="0"/>
              <a:t>Lead efficient/effective group meetings</a:t>
            </a:r>
          </a:p>
          <a:p>
            <a:pPr>
              <a:defRPr/>
            </a:pPr>
            <a:r>
              <a:rPr lang="en-US" sz="2600" dirty="0"/>
              <a:t>Collaboratively identify problems and solutions, to achieve common goals that are difficult to achieve individually</a:t>
            </a:r>
          </a:p>
          <a:p>
            <a:pPr>
              <a:defRPr/>
            </a:pPr>
            <a:r>
              <a:rPr lang="en-US" sz="2600" dirty="0"/>
              <a:t>Utilize teams for management, planning, and implementation, to enhances both organizational capacity and sustainability</a:t>
            </a:r>
          </a:p>
          <a:p>
            <a:pPr>
              <a:defRPr/>
            </a:pPr>
            <a:r>
              <a:rPr lang="en-US" sz="2600" dirty="0"/>
              <a:t>Engage in Strategic Planning &amp; Performance Measurement</a:t>
            </a:r>
          </a:p>
          <a:p>
            <a:pPr>
              <a:defRPr/>
            </a:pPr>
            <a:r>
              <a:rPr lang="en-US" sz="2600" dirty="0"/>
              <a:t>Engage in Organizational Assessment &amp; Culture Building</a:t>
            </a:r>
          </a:p>
          <a:p>
            <a:pPr>
              <a:defRPr/>
            </a:pPr>
            <a:r>
              <a:rPr lang="en-US" sz="2600" dirty="0"/>
              <a:t>Work toward becoming an Evidence-Based Organization </a:t>
            </a:r>
          </a:p>
        </p:txBody>
      </p:sp>
    </p:spTree>
    <p:extLst>
      <p:ext uri="{BB962C8B-B14F-4D97-AF65-F5344CB8AC3E}">
        <p14:creationId xmlns:p14="http://schemas.microsoft.com/office/powerpoint/2010/main" val="18937884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/>
              <a:t>Demonstrating Effective Leadership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03238" y="1733550"/>
            <a:ext cx="9051925" cy="2360613"/>
          </a:xfrm>
        </p:spPr>
        <p:txBody>
          <a:bodyPr/>
          <a:lstStyle/>
          <a:p>
            <a:pPr>
              <a:defRPr/>
            </a:pPr>
            <a:r>
              <a:rPr lang="en-US" sz="2400" dirty="0"/>
              <a:t>Leadership can occur at any level of an organization. Overall, it’s a </a:t>
            </a:r>
            <a:r>
              <a:rPr lang="en-US" sz="2400" b="1" i="1" dirty="0">
                <a:solidFill>
                  <a:srgbClr val="0000E6"/>
                </a:solidFill>
              </a:rPr>
              <a:t>way of behaving</a:t>
            </a:r>
            <a:r>
              <a:rPr lang="en-US" sz="2400" dirty="0"/>
              <a:t>, not simply holding a particular organizational position.</a:t>
            </a:r>
          </a:p>
          <a:p>
            <a:pPr>
              <a:defRPr/>
            </a:pPr>
            <a:r>
              <a:rPr lang="en-US" sz="2400" dirty="0"/>
              <a:t>Finally, strong leaders are typically guided by a well-articulated and communicated </a:t>
            </a:r>
            <a:r>
              <a:rPr lang="en-US" sz="2400" b="1" i="1" dirty="0">
                <a:solidFill>
                  <a:srgbClr val="0000E6"/>
                </a:solidFill>
              </a:rPr>
              <a:t>leadership philosophy</a:t>
            </a:r>
            <a:r>
              <a:rPr lang="en-US" sz="2400" b="1" i="1" dirty="0"/>
              <a:t>, </a:t>
            </a:r>
            <a:r>
              <a:rPr lang="en-US" sz="2400" dirty="0"/>
              <a:t>which identifies what they believe in and how they view themselves as a leader</a:t>
            </a:r>
            <a:r>
              <a:rPr lang="en-US" sz="2400" i="1" dirty="0"/>
              <a:t>.</a:t>
            </a:r>
            <a:r>
              <a:rPr lang="en-US" sz="2400" b="1" dirty="0"/>
              <a:t> </a:t>
            </a:r>
          </a:p>
        </p:txBody>
      </p:sp>
      <p:sp>
        <p:nvSpPr>
          <p:cNvPr id="29699" name="Content Placeholder 3"/>
          <p:cNvSpPr>
            <a:spLocks noGrp="1"/>
          </p:cNvSpPr>
          <p:nvPr>
            <p:ph sz="half" idx="2"/>
          </p:nvPr>
        </p:nvSpPr>
        <p:spPr>
          <a:xfrm>
            <a:off x="249382" y="4040188"/>
            <a:ext cx="9305781" cy="2647950"/>
          </a:xfrm>
        </p:spPr>
        <p:txBody>
          <a:bodyPr/>
          <a:lstStyle/>
          <a:p>
            <a:r>
              <a:rPr lang="en-US" dirty="0">
                <a:solidFill>
                  <a:srgbClr val="0D7F96"/>
                </a:solidFill>
              </a:rPr>
              <a:t>Leadership Exercise </a:t>
            </a:r>
          </a:p>
          <a:p>
            <a:pPr lvl="1"/>
            <a:r>
              <a:rPr lang="en-US" dirty="0">
                <a:solidFill>
                  <a:srgbClr val="0D7F96"/>
                </a:solidFill>
              </a:rPr>
              <a:t>How do you view the leadership at your agency?</a:t>
            </a:r>
          </a:p>
          <a:p>
            <a:pPr lvl="1"/>
            <a:r>
              <a:rPr lang="en-US" dirty="0">
                <a:solidFill>
                  <a:srgbClr val="0D7F96"/>
                </a:solidFill>
              </a:rPr>
              <a:t>Are employees empowered at your agency?</a:t>
            </a:r>
          </a:p>
          <a:p>
            <a:pPr lvl="1"/>
            <a:r>
              <a:rPr lang="en-US" dirty="0">
                <a:solidFill>
                  <a:srgbClr val="0D7F96"/>
                </a:solidFill>
              </a:rPr>
              <a:t>What areas are in need of improvement?</a:t>
            </a:r>
          </a:p>
          <a:p>
            <a:pPr lvl="1"/>
            <a:r>
              <a:rPr lang="en-US" dirty="0">
                <a:solidFill>
                  <a:srgbClr val="0D7F96"/>
                </a:solidFill>
              </a:rPr>
              <a:t>Do you have a clearly articulated leadership philosophy?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236" y="533400"/>
            <a:ext cx="9601200" cy="741218"/>
          </a:xfrm>
        </p:spPr>
        <p:txBody>
          <a:bodyPr/>
          <a:lstStyle/>
          <a:p>
            <a:pPr algn="ctr"/>
            <a:r>
              <a:rPr lang="en-US" sz="4000" dirty="0">
                <a:solidFill>
                  <a:schemeClr val="accent6">
                    <a:lumMod val="50000"/>
                  </a:schemeClr>
                </a:solidFill>
              </a:rPr>
              <a:t>Becoming an Evidence-Based Organization</a:t>
            </a:r>
          </a:p>
        </p:txBody>
      </p:sp>
      <p:graphicFrame>
        <p:nvGraphicFramePr>
          <p:cNvPr id="3" name="Diagram 2"/>
          <p:cNvGraphicFramePr/>
          <p:nvPr/>
        </p:nvGraphicFramePr>
        <p:xfrm>
          <a:off x="2057400" y="1274618"/>
          <a:ext cx="5943600" cy="54448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255537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Evidence-Based Approaches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77421" y="2011681"/>
            <a:ext cx="9758149" cy="2103120"/>
          </a:xfrm>
        </p:spPr>
        <p:txBody>
          <a:bodyPr/>
          <a:lstStyle/>
          <a:p>
            <a:r>
              <a:rPr lang="en-US" dirty="0"/>
              <a:t>Evidence-based </a:t>
            </a:r>
            <a:r>
              <a:rPr lang="en-US" b="1" i="1" dirty="0"/>
              <a:t>policies, programs, and practices</a:t>
            </a:r>
          </a:p>
          <a:p>
            <a:r>
              <a:rPr lang="en-US" dirty="0"/>
              <a:t>Evidence-based</a:t>
            </a:r>
            <a:r>
              <a:rPr lang="en-US" b="1" dirty="0"/>
              <a:t> </a:t>
            </a:r>
            <a:r>
              <a:rPr lang="en-US" b="1" i="1" dirty="0"/>
              <a:t>leadership and management</a:t>
            </a:r>
          </a:p>
          <a:p>
            <a:r>
              <a:rPr lang="en-US" dirty="0"/>
              <a:t>Evidence-based </a:t>
            </a:r>
            <a:r>
              <a:rPr lang="en-US" b="1" i="1" dirty="0">
                <a:solidFill>
                  <a:srgbClr val="002613"/>
                </a:solidFill>
              </a:rPr>
              <a:t>decision-making</a:t>
            </a:r>
          </a:p>
          <a:p>
            <a:endParaRPr lang="en-US" b="1" i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7421" y="4017819"/>
            <a:ext cx="9512488" cy="2678404"/>
          </a:xfrm>
        </p:spPr>
        <p:txBody>
          <a:bodyPr/>
          <a:lstStyle/>
          <a:p>
            <a:pPr marL="458787" indent="-457200"/>
            <a:r>
              <a:rPr lang="en-US" sz="3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Why doesn’t every agency use these approaches?</a:t>
            </a:r>
          </a:p>
          <a:p>
            <a:pPr marL="896937" lvl="1" indent="-457200"/>
            <a:r>
              <a:rPr lang="en-US" sz="2600" dirty="0"/>
              <a:t>Importance of five key components working together</a:t>
            </a:r>
          </a:p>
          <a:p>
            <a:pPr marL="896937" lvl="1" indent="-457200"/>
            <a:r>
              <a:rPr lang="en-US" sz="2600" dirty="0"/>
              <a:t>Operating as an EBO is like a well-balanced wheel with five spokes, rotating around the agency in the center.</a:t>
            </a:r>
          </a:p>
        </p:txBody>
      </p:sp>
    </p:spTree>
    <p:extLst>
      <p:ext uri="{BB962C8B-B14F-4D97-AF65-F5344CB8AC3E}">
        <p14:creationId xmlns:p14="http://schemas.microsoft.com/office/powerpoint/2010/main" val="5584149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Evidence-Based Organizations (EBO)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03200" y="1680883"/>
            <a:ext cx="9601200" cy="1931450"/>
          </a:xfrm>
        </p:spPr>
        <p:txBody>
          <a:bodyPr/>
          <a:lstStyle/>
          <a:p>
            <a:pPr lvl="1"/>
            <a:r>
              <a:rPr lang="en-US" dirty="0"/>
              <a:t>Effectively </a:t>
            </a:r>
            <a:r>
              <a:rPr lang="en-US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integrate</a:t>
            </a:r>
            <a:r>
              <a:rPr lang="en-US" dirty="0"/>
              <a:t> evidence-based policies, programs, and practices</a:t>
            </a:r>
          </a:p>
          <a:p>
            <a:pPr lvl="1"/>
            <a:r>
              <a:rPr lang="en-US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Learning and innovation </a:t>
            </a:r>
            <a:r>
              <a:rPr lang="en-US" dirty="0"/>
              <a:t>are welcome and encouraged</a:t>
            </a:r>
          </a:p>
          <a:p>
            <a:pPr lvl="1"/>
            <a:r>
              <a:rPr lang="en-US" dirty="0"/>
              <a:t>Everyone shares a </a:t>
            </a:r>
            <a:r>
              <a:rPr lang="en-US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common vision and mission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3200" y="3612332"/>
            <a:ext cx="9652000" cy="3245669"/>
          </a:xfrm>
        </p:spPr>
        <p:txBody>
          <a:bodyPr/>
          <a:lstStyle/>
          <a:p>
            <a:pPr lvl="1"/>
            <a:r>
              <a:rPr lang="en-US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Resources</a:t>
            </a:r>
            <a:r>
              <a:rPr lang="en-US" dirty="0"/>
              <a:t> are used effectively and efficiently</a:t>
            </a:r>
          </a:p>
          <a:p>
            <a:pPr lvl="1"/>
            <a:r>
              <a:rPr lang="en-US" dirty="0"/>
              <a:t>Staff and partner agencies </a:t>
            </a:r>
            <a:r>
              <a:rPr lang="en-US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communicate and collaborate</a:t>
            </a:r>
          </a:p>
          <a:p>
            <a:pPr lvl="1"/>
            <a:r>
              <a:rPr lang="en-US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Data and evidence </a:t>
            </a:r>
            <a:r>
              <a:rPr lang="en-US" dirty="0"/>
              <a:t>drive decisions and change</a:t>
            </a:r>
          </a:p>
          <a:p>
            <a:pPr lvl="1"/>
            <a:r>
              <a:rPr lang="en-US" dirty="0"/>
              <a:t>Clients are held </a:t>
            </a:r>
            <a:r>
              <a:rPr lang="en-US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accountable</a:t>
            </a:r>
            <a:r>
              <a:rPr lang="en-US" dirty="0"/>
              <a:t>, but </a:t>
            </a:r>
            <a:r>
              <a:rPr lang="en-US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behavioral success</a:t>
            </a:r>
            <a:r>
              <a:rPr lang="en-US" dirty="0"/>
              <a:t> is reinforced and is the primary goal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2509" y="533400"/>
            <a:ext cx="9504217" cy="1143000"/>
          </a:xfrm>
        </p:spPr>
        <p:txBody>
          <a:bodyPr/>
          <a:lstStyle/>
          <a:p>
            <a:pPr algn="ctr"/>
            <a:r>
              <a:rPr lang="en-US" sz="4000" dirty="0">
                <a:solidFill>
                  <a:schemeClr val="accent6">
                    <a:lumMod val="50000"/>
                  </a:schemeClr>
                </a:solidFill>
              </a:rPr>
              <a:t>Becoming an Evidence-Based Organization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03238" y="1665027"/>
            <a:ext cx="9051925" cy="3179928"/>
          </a:xfrm>
        </p:spPr>
        <p:txBody>
          <a:bodyPr/>
          <a:lstStyle/>
          <a:p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Lessons learned from successful EBO’s</a:t>
            </a:r>
          </a:p>
          <a:p>
            <a:pPr lvl="1"/>
            <a:r>
              <a:rPr lang="en-US" sz="2400" dirty="0">
                <a:solidFill>
                  <a:schemeClr val="accent4">
                    <a:lumMod val="75000"/>
                    <a:lumOff val="25000"/>
                  </a:schemeClr>
                </a:solidFill>
              </a:rPr>
              <a:t>Time investment is critical</a:t>
            </a:r>
          </a:p>
          <a:p>
            <a:pPr lvl="2"/>
            <a:r>
              <a:rPr lang="en-US" dirty="0"/>
              <a:t>Overall time, staff development time, time with clients</a:t>
            </a:r>
          </a:p>
          <a:p>
            <a:pPr lvl="1"/>
            <a:r>
              <a:rPr lang="en-US" sz="2400" dirty="0">
                <a:solidFill>
                  <a:schemeClr val="accent4">
                    <a:lumMod val="75000"/>
                    <a:lumOff val="25000"/>
                  </a:schemeClr>
                </a:solidFill>
              </a:rPr>
              <a:t>Training alone is insufficient</a:t>
            </a:r>
          </a:p>
          <a:p>
            <a:pPr lvl="2"/>
            <a:r>
              <a:rPr lang="en-US" dirty="0"/>
              <a:t>Coaching and ongoing learning throughout the organization</a:t>
            </a:r>
          </a:p>
          <a:p>
            <a:pPr lvl="1"/>
            <a:r>
              <a:rPr lang="en-US" sz="2400" dirty="0">
                <a:solidFill>
                  <a:schemeClr val="accent4">
                    <a:lumMod val="75000"/>
                    <a:lumOff val="25000"/>
                  </a:schemeClr>
                </a:solidFill>
              </a:rPr>
              <a:t>Risk and needs assessment is the foundation</a:t>
            </a:r>
          </a:p>
          <a:p>
            <a:pPr lvl="2"/>
            <a:r>
              <a:rPr lang="en-US" dirty="0"/>
              <a:t>Assessment results used for targeting interventions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4831307"/>
            <a:ext cx="9051925" cy="1897039"/>
          </a:xfrm>
        </p:spPr>
        <p:txBody>
          <a:bodyPr/>
          <a:lstStyle/>
          <a:p>
            <a:pPr lvl="1"/>
            <a:r>
              <a:rPr lang="en-US" sz="2400" dirty="0">
                <a:solidFill>
                  <a:schemeClr val="accent4">
                    <a:lumMod val="75000"/>
                    <a:lumOff val="25000"/>
                  </a:schemeClr>
                </a:solidFill>
              </a:rPr>
              <a:t>Measurement throughout the organization is essential</a:t>
            </a:r>
          </a:p>
          <a:p>
            <a:pPr lvl="2"/>
            <a:r>
              <a:rPr lang="en-US" dirty="0"/>
              <a:t>“Evidence” requires measurement as organizational practice</a:t>
            </a:r>
          </a:p>
          <a:p>
            <a:pPr lvl="1"/>
            <a:r>
              <a:rPr lang="en-US" sz="2400" dirty="0">
                <a:solidFill>
                  <a:schemeClr val="accent4">
                    <a:lumMod val="75000"/>
                    <a:lumOff val="25000"/>
                  </a:schemeClr>
                </a:solidFill>
              </a:rPr>
              <a:t>Collaboration must be embraced and enhanced</a:t>
            </a:r>
            <a:endParaRPr lang="en-US" sz="2000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  <a:p>
            <a:pPr lvl="2"/>
            <a:r>
              <a:rPr lang="en-US" dirty="0"/>
              <a:t>Both internal and external collaboration</a:t>
            </a:r>
          </a:p>
        </p:txBody>
      </p:sp>
    </p:spTree>
    <p:extLst>
      <p:ext uri="{BB962C8B-B14F-4D97-AF65-F5344CB8AC3E}">
        <p14:creationId xmlns:p14="http://schemas.microsoft.com/office/powerpoint/2010/main" val="38535033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8656" y="533400"/>
            <a:ext cx="9531926" cy="1143000"/>
          </a:xfrm>
        </p:spPr>
        <p:txBody>
          <a:bodyPr/>
          <a:lstStyle/>
          <a:p>
            <a:r>
              <a:rPr lang="en-US" sz="4000" dirty="0"/>
              <a:t>Becoming an Evidence-Based Organization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828800"/>
            <a:ext cx="9051925" cy="4682836"/>
          </a:xfrm>
        </p:spPr>
        <p:txBody>
          <a:bodyPr/>
          <a:lstStyle/>
          <a:p>
            <a:r>
              <a:rPr lang="en-US" sz="3600" dirty="0">
                <a:solidFill>
                  <a:schemeClr val="accent4">
                    <a:lumMod val="75000"/>
                    <a:lumOff val="25000"/>
                  </a:schemeClr>
                </a:solidFill>
              </a:rPr>
              <a:t>Gaining and Sustaining Momentum</a:t>
            </a:r>
          </a:p>
          <a:p>
            <a:pPr lvl="1"/>
            <a:r>
              <a:rPr lang="en-US" sz="3200" dirty="0">
                <a:solidFill>
                  <a:schemeClr val="accent4">
                    <a:lumMod val="75000"/>
                    <a:lumOff val="25000"/>
                  </a:schemeClr>
                </a:solidFill>
              </a:rPr>
              <a:t>Forward-thinking and ambitious vision</a:t>
            </a:r>
          </a:p>
          <a:p>
            <a:pPr lvl="1"/>
            <a:r>
              <a:rPr lang="en-US" sz="3200" dirty="0">
                <a:solidFill>
                  <a:schemeClr val="accent4">
                    <a:lumMod val="75000"/>
                    <a:lumOff val="25000"/>
                  </a:schemeClr>
                </a:solidFill>
              </a:rPr>
              <a:t>Learning-based growth mindset</a:t>
            </a:r>
          </a:p>
          <a:p>
            <a:pPr lvl="1"/>
            <a:r>
              <a:rPr lang="en-US" sz="3200" dirty="0">
                <a:solidFill>
                  <a:schemeClr val="accent4">
                    <a:lumMod val="75000"/>
                    <a:lumOff val="25000"/>
                  </a:schemeClr>
                </a:solidFill>
              </a:rPr>
              <a:t>Pursuit of excellence and human capital</a:t>
            </a:r>
          </a:p>
          <a:p>
            <a:pPr lvl="1"/>
            <a:r>
              <a:rPr lang="en-US" sz="3200" dirty="0">
                <a:solidFill>
                  <a:schemeClr val="accent4">
                    <a:lumMod val="75000"/>
                    <a:lumOff val="25000"/>
                  </a:schemeClr>
                </a:solidFill>
              </a:rPr>
              <a:t>Balancing listening and communication</a:t>
            </a:r>
          </a:p>
          <a:p>
            <a:pPr lvl="1"/>
            <a:r>
              <a:rPr lang="en-US" sz="3200" dirty="0">
                <a:solidFill>
                  <a:schemeClr val="accent4">
                    <a:lumMod val="75000"/>
                    <a:lumOff val="25000"/>
                  </a:schemeClr>
                </a:solidFill>
              </a:rPr>
              <a:t>Enhancement of data systems and processes</a:t>
            </a:r>
          </a:p>
          <a:p>
            <a:pPr lvl="1"/>
            <a:r>
              <a:rPr lang="en-US" sz="3200" dirty="0">
                <a:solidFill>
                  <a:schemeClr val="accent4">
                    <a:lumMod val="75000"/>
                    <a:lumOff val="25000"/>
                  </a:schemeClr>
                </a:solidFill>
              </a:rPr>
              <a:t>Integrity, character, and discipline</a:t>
            </a:r>
          </a:p>
        </p:txBody>
      </p:sp>
    </p:spTree>
    <p:extLst>
      <p:ext uri="{BB962C8B-B14F-4D97-AF65-F5344CB8AC3E}">
        <p14:creationId xmlns:p14="http://schemas.microsoft.com/office/powerpoint/2010/main" val="2532652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8656" y="533400"/>
            <a:ext cx="9531926" cy="1143000"/>
          </a:xfrm>
        </p:spPr>
        <p:txBody>
          <a:bodyPr/>
          <a:lstStyle/>
          <a:p>
            <a:r>
              <a:rPr lang="en-US" sz="4000" dirty="0"/>
              <a:t>Becoming an Evidence-Based Organization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828800"/>
            <a:ext cx="9698182" cy="4599709"/>
          </a:xfrm>
        </p:spPr>
        <p:txBody>
          <a:bodyPr/>
          <a:lstStyle/>
          <a:p>
            <a:r>
              <a:rPr lang="en-US" sz="3600" b="1" dirty="0"/>
              <a:t>Organizational Assessment </a:t>
            </a:r>
          </a:p>
          <a:p>
            <a:pPr lvl="1"/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Why do it?</a:t>
            </a:r>
          </a:p>
          <a:p>
            <a:pPr lvl="1"/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By whom?</a:t>
            </a:r>
          </a:p>
          <a:p>
            <a:pPr lvl="1"/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How is it done?</a:t>
            </a:r>
          </a:p>
          <a:p>
            <a:r>
              <a:rPr lang="en-US" sz="3600" b="1" dirty="0"/>
              <a:t>EBO Report Card (online survey)</a:t>
            </a:r>
          </a:p>
          <a:p>
            <a:r>
              <a:rPr lang="en-US" sz="3600" b="1" dirty="0"/>
              <a:t>EBO Training &amp; Certification (online option)</a:t>
            </a:r>
          </a:p>
          <a:p>
            <a:r>
              <a:rPr lang="en-US" sz="3600" b="1" dirty="0"/>
              <a:t>EBP Training &amp; Certification (online option)</a:t>
            </a:r>
          </a:p>
        </p:txBody>
      </p:sp>
    </p:spTree>
    <p:extLst>
      <p:ext uri="{BB962C8B-B14F-4D97-AF65-F5344CB8AC3E}">
        <p14:creationId xmlns:p14="http://schemas.microsoft.com/office/powerpoint/2010/main" val="40410079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bg2"/>
                </a:solidFill>
              </a:rPr>
              <a:t>A Framework for the Webinar</a:t>
            </a:r>
            <a:endParaRPr lang="en-US" dirty="0"/>
          </a:p>
        </p:txBody>
      </p:sp>
      <p:sp>
        <p:nvSpPr>
          <p:cNvPr id="20482" name="Text Placeholder 2"/>
          <p:cNvSpPr>
            <a:spLocks noGrp="1"/>
          </p:cNvSpPr>
          <p:nvPr>
            <p:ph type="body" sz="half" idx="1"/>
          </p:nvPr>
        </p:nvSpPr>
        <p:spPr>
          <a:xfrm>
            <a:off x="272956" y="1676401"/>
            <a:ext cx="9529858" cy="2216726"/>
          </a:xfrm>
        </p:spPr>
        <p:txBody>
          <a:bodyPr/>
          <a:lstStyle/>
          <a:p>
            <a:r>
              <a:rPr lang="en-US" b="1" dirty="0"/>
              <a:t>What we will cover and discuss:</a:t>
            </a:r>
          </a:p>
          <a:p>
            <a:pPr lvl="1"/>
            <a:r>
              <a:rPr lang="en-US" sz="2400" dirty="0"/>
              <a:t>Characteristics associated with effective leadership and long-term success </a:t>
            </a:r>
          </a:p>
          <a:p>
            <a:pPr lvl="1"/>
            <a:r>
              <a:rPr lang="en-US" sz="2400" dirty="0"/>
              <a:t>Coaching skills for developing successful teams and building healthy relationships with employees</a:t>
            </a:r>
          </a:p>
        </p:txBody>
      </p:sp>
      <p:sp>
        <p:nvSpPr>
          <p:cNvPr id="20483" name="Content Placeholder 3"/>
          <p:cNvSpPr>
            <a:spLocks noGrp="1"/>
          </p:cNvSpPr>
          <p:nvPr>
            <p:ph sz="half" idx="2"/>
          </p:nvPr>
        </p:nvSpPr>
        <p:spPr>
          <a:xfrm>
            <a:off x="272955" y="3893127"/>
            <a:ext cx="9550495" cy="2575938"/>
          </a:xfrm>
        </p:spPr>
        <p:txBody>
          <a:bodyPr/>
          <a:lstStyle/>
          <a:p>
            <a:pPr lvl="1"/>
            <a:r>
              <a:rPr lang="en-US" sz="2400" dirty="0"/>
              <a:t>Strategies for setting goals and motivating staff achievement</a:t>
            </a:r>
          </a:p>
          <a:p>
            <a:pPr lvl="1"/>
            <a:r>
              <a:rPr lang="en-US" sz="2400" dirty="0"/>
              <a:t>How to apply strong leadership skills to maximize agency performance and achieve articulated goals</a:t>
            </a:r>
          </a:p>
          <a:p>
            <a:pPr lvl="1"/>
            <a:r>
              <a:rPr lang="en-US" sz="2400" dirty="0"/>
              <a:t>How to become and sustain an Evidence-Based Organization (EBO)</a:t>
            </a:r>
          </a:p>
          <a:p>
            <a:pPr lvl="1"/>
            <a:endParaRPr lang="en-US" sz="2400" dirty="0"/>
          </a:p>
          <a:p>
            <a:pPr lvl="1"/>
            <a:endParaRPr lang="en-US" sz="2400" b="1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/>
              <a:t>What is your organization’s </a:t>
            </a:r>
            <a:br>
              <a:rPr lang="en-US" sz="3600" dirty="0"/>
            </a:br>
            <a:r>
              <a:rPr lang="en-US" sz="3600" dirty="0"/>
              <a:t>baseline level of motivation?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03238" y="1760562"/>
            <a:ext cx="9051925" cy="3418020"/>
          </a:xfrm>
        </p:spPr>
        <p:txBody>
          <a:bodyPr/>
          <a:lstStyle/>
          <a:p>
            <a:pPr marL="0" indent="0">
              <a:buNone/>
            </a:pPr>
            <a:r>
              <a:rPr lang="en-US" sz="4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“The problem with most people is not that they aim too high and miss the mark, but that they aim too low and hit it.” 	Michelangelo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9C5D7D-A154-6C22-F7DC-C6BE667848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3238" y="5540721"/>
            <a:ext cx="9051925" cy="590204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260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/>
              <a:t>Demonstrating Effective </a:t>
            </a:r>
            <a:br>
              <a:rPr lang="en-US" sz="4000" dirty="0"/>
            </a:br>
            <a:r>
              <a:rPr lang="en-US" sz="4000" dirty="0"/>
              <a:t>Leadership &amp; Management</a:t>
            </a:r>
          </a:p>
        </p:txBody>
      </p:sp>
      <p:sp>
        <p:nvSpPr>
          <p:cNvPr id="25602" name="Text Placeholder 2"/>
          <p:cNvSpPr>
            <a:spLocks noGrp="1"/>
          </p:cNvSpPr>
          <p:nvPr>
            <p:ph type="body" sz="half" idx="1"/>
          </p:nvPr>
        </p:nvSpPr>
        <p:spPr>
          <a:xfrm>
            <a:off x="503238" y="1828800"/>
            <a:ext cx="9051925" cy="1541463"/>
          </a:xfrm>
        </p:spPr>
        <p:txBody>
          <a:bodyPr/>
          <a:lstStyle/>
          <a:p>
            <a:r>
              <a:rPr lang="en-US" b="1" i="1" dirty="0"/>
              <a:t>“Leaders are people who do the right thing; managers are people who do things right.”</a:t>
            </a:r>
          </a:p>
          <a:p>
            <a:pPr lvl="1">
              <a:buFont typeface="Wingdings" pitchFamily="2" charset="2"/>
              <a:buNone/>
            </a:pPr>
            <a:r>
              <a:rPr lang="en-US" dirty="0"/>
              <a:t>							Warren Bennis</a:t>
            </a:r>
          </a:p>
          <a:p>
            <a:endParaRPr lang="en-US" dirty="0"/>
          </a:p>
        </p:txBody>
      </p:sp>
      <p:sp>
        <p:nvSpPr>
          <p:cNvPr id="25603" name="Content Placeholder 3"/>
          <p:cNvSpPr>
            <a:spLocks noGrp="1"/>
          </p:cNvSpPr>
          <p:nvPr>
            <p:ph sz="half" idx="2"/>
          </p:nvPr>
        </p:nvSpPr>
        <p:spPr>
          <a:xfrm>
            <a:off x="307975" y="3306763"/>
            <a:ext cx="9517063" cy="3381375"/>
          </a:xfrm>
        </p:spPr>
        <p:txBody>
          <a:bodyPr/>
          <a:lstStyle/>
          <a:p>
            <a:pPr lvl="1"/>
            <a:r>
              <a:rPr lang="en-US" sz="2400" dirty="0">
                <a:solidFill>
                  <a:srgbClr val="0070C0"/>
                </a:solidFill>
              </a:rPr>
              <a:t>Leaders ask what and why. Managers ask how and when.</a:t>
            </a:r>
          </a:p>
          <a:p>
            <a:pPr lvl="1"/>
            <a:r>
              <a:rPr lang="en-US" sz="2400" dirty="0">
                <a:solidFill>
                  <a:srgbClr val="0070C0"/>
                </a:solidFill>
              </a:rPr>
              <a:t>Leaders focus on the horizon. Managers focus on the present day and bottom line.</a:t>
            </a:r>
          </a:p>
          <a:p>
            <a:pPr lvl="1"/>
            <a:r>
              <a:rPr lang="en-US" sz="2400" dirty="0">
                <a:solidFill>
                  <a:srgbClr val="0070C0"/>
                </a:solidFill>
              </a:rPr>
              <a:t>Leaders are willing to challenge the status quo. Managers accept the status quo.</a:t>
            </a:r>
          </a:p>
          <a:p>
            <a:pPr lvl="1"/>
            <a:r>
              <a:rPr lang="en-US" sz="2400" dirty="0">
                <a:solidFill>
                  <a:srgbClr val="0070C0"/>
                </a:solidFill>
              </a:rPr>
              <a:t>Leaders develop new strategies and partnerships. Managers employ chosen methods and practices.</a:t>
            </a:r>
          </a:p>
          <a:p>
            <a:pPr lvl="1"/>
            <a:r>
              <a:rPr lang="en-US" sz="2400" dirty="0">
                <a:solidFill>
                  <a:srgbClr val="0070C0"/>
                </a:solidFill>
              </a:rPr>
              <a:t>Leaders lead people. Managers manage things.</a:t>
            </a:r>
          </a:p>
        </p:txBody>
      </p:sp>
    </p:spTree>
    <p:extLst>
      <p:ext uri="{BB962C8B-B14F-4D97-AF65-F5344CB8AC3E}">
        <p14:creationId xmlns:p14="http://schemas.microsoft.com/office/powerpoint/2010/main" val="29187624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533400"/>
            <a:ext cx="9051925" cy="1295400"/>
          </a:xfrm>
        </p:spPr>
        <p:txBody>
          <a:bodyPr/>
          <a:lstStyle/>
          <a:p>
            <a:pPr algn="ctr"/>
            <a:r>
              <a:rPr lang="en-US" dirty="0"/>
              <a:t>Evidence-Based </a:t>
            </a:r>
            <a:br>
              <a:rPr lang="en-US" dirty="0"/>
            </a:br>
            <a:r>
              <a:rPr lang="en-US" dirty="0"/>
              <a:t>Leadership &amp; Management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1"/>
          </p:nvPr>
        </p:nvSpPr>
        <p:spPr>
          <a:xfrm>
            <a:off x="368490" y="1828800"/>
            <a:ext cx="9294125" cy="2556933"/>
          </a:xfrm>
        </p:spPr>
        <p:txBody>
          <a:bodyPr/>
          <a:lstStyle/>
          <a:p>
            <a:r>
              <a:rPr lang="en-US" dirty="0"/>
              <a:t>Use </a:t>
            </a:r>
            <a:r>
              <a:rPr lang="en-US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evidence </a:t>
            </a:r>
            <a:r>
              <a:rPr lang="en-US" dirty="0"/>
              <a:t>(research findings) to guide change efforts</a:t>
            </a:r>
          </a:p>
          <a:p>
            <a:r>
              <a:rPr lang="en-US" dirty="0"/>
              <a:t>Use</a:t>
            </a:r>
            <a:r>
              <a:rPr lang="en-US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cause and effect logic </a:t>
            </a:r>
            <a:r>
              <a:rPr lang="en-US" dirty="0"/>
              <a:t>to evaluate available evidence and change options</a:t>
            </a:r>
          </a:p>
          <a:p>
            <a:r>
              <a:rPr lang="en-US" dirty="0"/>
              <a:t>Use</a:t>
            </a:r>
            <a:r>
              <a:rPr lang="en-US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 </a:t>
            </a:r>
            <a:r>
              <a:rPr lang="en-US" dirty="0"/>
              <a:t>to guide decision-making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368490" y="4488873"/>
            <a:ext cx="9186673" cy="2202872"/>
          </a:xfrm>
        </p:spPr>
        <p:txBody>
          <a:bodyPr/>
          <a:lstStyle/>
          <a:p>
            <a:r>
              <a:rPr lang="en-US" dirty="0"/>
              <a:t>Encourage </a:t>
            </a:r>
            <a:r>
              <a:rPr lang="en-US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experimentation and innovation</a:t>
            </a:r>
          </a:p>
          <a:p>
            <a:r>
              <a:rPr lang="en-US" dirty="0"/>
              <a:t>Reinforce </a:t>
            </a:r>
            <a:r>
              <a:rPr lang="en-US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continuous learning</a:t>
            </a:r>
          </a:p>
          <a:p>
            <a:r>
              <a:rPr lang="en-US" dirty="0"/>
              <a:t>Promote </a:t>
            </a:r>
            <a:r>
              <a:rPr lang="en-US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client success </a:t>
            </a:r>
            <a:r>
              <a:rPr lang="en-US" dirty="0"/>
              <a:t>as priority outcome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503238" y="563563"/>
            <a:ext cx="9051925" cy="1212850"/>
          </a:xfrm>
        </p:spPr>
        <p:txBody>
          <a:bodyPr/>
          <a:lstStyle/>
          <a:p>
            <a:pPr algn="ctr"/>
            <a:r>
              <a:rPr lang="en-US" sz="4000" dirty="0"/>
              <a:t>Demonstrating Effective Leadership:</a:t>
            </a:r>
            <a:br>
              <a:rPr lang="en-US" sz="4000" dirty="0"/>
            </a:br>
            <a:r>
              <a:rPr lang="en-US" sz="4000" dirty="0"/>
              <a:t>12 Qualities to Consider</a:t>
            </a:r>
          </a:p>
        </p:txBody>
      </p:sp>
      <p:sp>
        <p:nvSpPr>
          <p:cNvPr id="23554" name="Text Placeholder 2"/>
          <p:cNvSpPr>
            <a:spLocks noGrp="1"/>
          </p:cNvSpPr>
          <p:nvPr>
            <p:ph type="body" sz="half" idx="1"/>
          </p:nvPr>
        </p:nvSpPr>
        <p:spPr>
          <a:xfrm>
            <a:off x="503238" y="1828800"/>
            <a:ext cx="9051925" cy="2392363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1. Integrity and Steadiness of Character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2. Uncommon Dedication and Commitment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3. Say and Do Things in Ways that Build Trust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4. Exhibit Humility and Let Others Receive Praise</a:t>
            </a:r>
          </a:p>
        </p:txBody>
      </p:sp>
      <p:sp>
        <p:nvSpPr>
          <p:cNvPr id="23555" name="Content Placeholder 3"/>
          <p:cNvSpPr>
            <a:spLocks noGrp="1"/>
          </p:cNvSpPr>
          <p:nvPr>
            <p:ph sz="half" idx="2"/>
          </p:nvPr>
        </p:nvSpPr>
        <p:spPr>
          <a:xfrm>
            <a:off x="503238" y="4210050"/>
            <a:ext cx="9051925" cy="2355850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5. Eager Listener and Open to New Ideas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6. Creative and Willing to Take Calculated Risks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>
          <a:xfrm>
            <a:off x="503238" y="470647"/>
            <a:ext cx="9051925" cy="1264023"/>
          </a:xfrm>
        </p:spPr>
        <p:txBody>
          <a:bodyPr/>
          <a:lstStyle/>
          <a:p>
            <a:pPr algn="ctr"/>
            <a:r>
              <a:rPr lang="en-US" sz="4000" dirty="0"/>
              <a:t>Demonstrating Effective Leadership:</a:t>
            </a:r>
            <a:br>
              <a:rPr lang="en-US" sz="4000" dirty="0"/>
            </a:br>
            <a:r>
              <a:rPr lang="en-US" sz="4000" dirty="0"/>
              <a:t>12 Qualities to Consider</a:t>
            </a:r>
          </a:p>
        </p:txBody>
      </p:sp>
      <p:sp>
        <p:nvSpPr>
          <p:cNvPr id="24578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1828800"/>
            <a:ext cx="9897035" cy="2393576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7. Knowledgeable and able to Communicate Knowledge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8. Passionate, Energetic, and Enthusiastic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9. Forward and Future-Thinking Perspective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10. Empower Others and Encourage to Excel</a:t>
            </a:r>
          </a:p>
        </p:txBody>
      </p:sp>
      <p:sp>
        <p:nvSpPr>
          <p:cNvPr id="24579" name="Content Placeholder 3"/>
          <p:cNvSpPr>
            <a:spLocks noGrp="1"/>
          </p:cNvSpPr>
          <p:nvPr>
            <p:ph sz="half" idx="2"/>
          </p:nvPr>
        </p:nvSpPr>
        <p:spPr>
          <a:xfrm>
            <a:off x="0" y="4182035"/>
            <a:ext cx="9555163" cy="2463240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11. Personal Warmth and Concern for Followers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12. Stand in Front and Offer Command Presence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/>
              <a:t>Demonstrating Effective Leadership</a:t>
            </a:r>
          </a:p>
        </p:txBody>
      </p:sp>
      <p:sp>
        <p:nvSpPr>
          <p:cNvPr id="25602" name="Text Placeholder 2"/>
          <p:cNvSpPr>
            <a:spLocks noGrp="1"/>
          </p:cNvSpPr>
          <p:nvPr>
            <p:ph type="body" sz="half" idx="1"/>
          </p:nvPr>
        </p:nvSpPr>
        <p:spPr>
          <a:xfrm>
            <a:off x="150125" y="1828800"/>
            <a:ext cx="9580729" cy="1637731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Overall, effective leadership comes from a balanced combination of building connections and issuing challenges 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1" y="3521122"/>
            <a:ext cx="10058400" cy="2609803"/>
          </a:xfrm>
        </p:spPr>
        <p:txBody>
          <a:bodyPr/>
          <a:lstStyle/>
          <a:p>
            <a:r>
              <a:rPr lang="en-US" dirty="0"/>
              <a:t>Low on both connections and challenges = Avoider</a:t>
            </a:r>
          </a:p>
          <a:p>
            <a:r>
              <a:rPr lang="en-US" dirty="0"/>
              <a:t>High on connections and low on challenges = Appeaser</a:t>
            </a:r>
          </a:p>
          <a:p>
            <a:r>
              <a:rPr lang="en-US" dirty="0"/>
              <a:t>Low on connections and high on challenges = Intimidator</a:t>
            </a:r>
          </a:p>
          <a:p>
            <a:r>
              <a:rPr lang="en-US" dirty="0"/>
              <a:t>High on both connections and challenges =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LEADER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8" y="533399"/>
            <a:ext cx="9051925" cy="1201271"/>
          </a:xfrm>
        </p:spPr>
        <p:txBody>
          <a:bodyPr/>
          <a:lstStyle/>
          <a:p>
            <a:pPr algn="ctr"/>
            <a:r>
              <a:rPr lang="en-US" sz="4000" dirty="0"/>
              <a:t>Demonstrating Effective Leadership:</a:t>
            </a:r>
            <a:br>
              <a:rPr lang="en-US" sz="4000" dirty="0"/>
            </a:br>
            <a:r>
              <a:rPr lang="en-US" sz="4000" dirty="0"/>
              <a:t>Extra Note on Empowerment</a:t>
            </a:r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3600" b="1" i="1" dirty="0"/>
              <a:t>Employees of EBOs feel empowered when:</a:t>
            </a:r>
          </a:p>
          <a:p>
            <a:pPr lvl="1">
              <a:lnSpc>
                <a:spcPct val="90000"/>
              </a:lnSpc>
            </a:pP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They believe they are significant and make a difference in the organization’s success</a:t>
            </a:r>
          </a:p>
          <a:p>
            <a:pPr lvl="1">
              <a:lnSpc>
                <a:spcPct val="90000"/>
              </a:lnSpc>
            </a:pP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Learning, competence, and mastery of skills are valued throughout the organization</a:t>
            </a:r>
          </a:p>
          <a:p>
            <a:pPr lvl="1">
              <a:lnSpc>
                <a:spcPct val="90000"/>
              </a:lnSpc>
            </a:pP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There is a sense of being part of a team and community</a:t>
            </a:r>
          </a:p>
          <a:p>
            <a:pPr lvl="1">
              <a:lnSpc>
                <a:spcPct val="90000"/>
              </a:lnSpc>
            </a:pP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Work is exciting, stimulating, and challenging</a:t>
            </a:r>
          </a:p>
          <a:p>
            <a:pPr>
              <a:lnSpc>
                <a:spcPct val="90000"/>
              </a:lnSpc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Quadrant">
  <a:themeElements>
    <a:clrScheme name="Quadrant 8">
      <a:dk1>
        <a:srgbClr val="000033"/>
      </a:dk1>
      <a:lt1>
        <a:srgbClr val="FFFFFF"/>
      </a:lt1>
      <a:dk2>
        <a:srgbClr val="003366"/>
      </a:dk2>
      <a:lt2>
        <a:srgbClr val="275C6D"/>
      </a:lt2>
      <a:accent1>
        <a:srgbClr val="A7D2DF"/>
      </a:accent1>
      <a:accent2>
        <a:srgbClr val="108DA6"/>
      </a:accent2>
      <a:accent3>
        <a:srgbClr val="FFFFFF"/>
      </a:accent3>
      <a:accent4>
        <a:srgbClr val="00002A"/>
      </a:accent4>
      <a:accent5>
        <a:srgbClr val="D0E5EC"/>
      </a:accent5>
      <a:accent6>
        <a:srgbClr val="0D7F96"/>
      </a:accent6>
      <a:hlink>
        <a:srgbClr val="666699"/>
      </a:hlink>
      <a:folHlink>
        <a:srgbClr val="9999FF"/>
      </a:folHlink>
    </a:clrScheme>
    <a:fontScheme name="Quadran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accent1"/>
            </a:gs>
            <a:gs pos="100000">
              <a:schemeClr val="bg1"/>
            </a:gs>
          </a:gsLst>
          <a:lin ang="0" scaled="1"/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accent1"/>
            </a:gs>
            <a:gs pos="100000">
              <a:schemeClr val="bg1"/>
            </a:gs>
          </a:gsLst>
          <a:lin ang="0" scaled="1"/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18042</TotalTime>
  <Words>1052</Words>
  <Application>Microsoft Office PowerPoint</Application>
  <PresentationFormat>Custom</PresentationFormat>
  <Paragraphs>135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Times New Roman</vt:lpstr>
      <vt:lpstr>Wingdings</vt:lpstr>
      <vt:lpstr>Quadrant</vt:lpstr>
      <vt:lpstr> </vt:lpstr>
      <vt:lpstr>A Framework for the Webinar</vt:lpstr>
      <vt:lpstr>What is your organization’s  baseline level of motivation?</vt:lpstr>
      <vt:lpstr>Demonstrating Effective  Leadership &amp; Management</vt:lpstr>
      <vt:lpstr>Evidence-Based  Leadership &amp; Management</vt:lpstr>
      <vt:lpstr>Demonstrating Effective Leadership: 12 Qualities to Consider</vt:lpstr>
      <vt:lpstr>Demonstrating Effective Leadership: 12 Qualities to Consider</vt:lpstr>
      <vt:lpstr>Demonstrating Effective Leadership</vt:lpstr>
      <vt:lpstr>Demonstrating Effective Leadership: Extra Note on Empowerment</vt:lpstr>
      <vt:lpstr>Activities and Tools for Evidence-Based Leadership &amp; Management</vt:lpstr>
      <vt:lpstr>Activities and Tools for Evidence-Based Leadership &amp; Management</vt:lpstr>
      <vt:lpstr>Demonstrating Effective Leadership</vt:lpstr>
      <vt:lpstr>Becoming an Evidence-Based Organization</vt:lpstr>
      <vt:lpstr>Evidence-Based Approaches</vt:lpstr>
      <vt:lpstr>Evidence-Based Organizations (EBO)</vt:lpstr>
      <vt:lpstr>Becoming an Evidence-Based Organization</vt:lpstr>
      <vt:lpstr>Becoming an Evidence-Based Organization</vt:lpstr>
      <vt:lpstr>Becoming an Evidence-Based Organization</vt:lpstr>
    </vt:vector>
  </TitlesOfParts>
  <Company>IUP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</dc:title>
  <dc:creator>pjh</dc:creator>
  <cp:lastModifiedBy>Myers, David</cp:lastModifiedBy>
  <cp:revision>769</cp:revision>
  <cp:lastPrinted>2018-06-05T13:29:55Z</cp:lastPrinted>
  <dcterms:created xsi:type="dcterms:W3CDTF">2004-02-28T17:55:26Z</dcterms:created>
  <dcterms:modified xsi:type="dcterms:W3CDTF">2025-12-06T18:31:06Z</dcterms:modified>
</cp:coreProperties>
</file>